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57" r:id="rId4"/>
    <p:sldId id="267" r:id="rId5"/>
    <p:sldId id="268" r:id="rId6"/>
    <p:sldId id="269" r:id="rId7"/>
    <p:sldId id="291" r:id="rId8"/>
    <p:sldId id="293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59" r:id="rId21"/>
    <p:sldId id="282" r:id="rId22"/>
    <p:sldId id="319" r:id="rId23"/>
    <p:sldId id="32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D9BEA6-CF16-485B-9B67-C613877B7ABE}">
          <p14:sldIdLst>
            <p14:sldId id="256"/>
            <p14:sldId id="257"/>
            <p14:sldId id="267"/>
            <p14:sldId id="268"/>
            <p14:sldId id="269"/>
            <p14:sldId id="291"/>
            <p14:sldId id="293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59"/>
            <p14:sldId id="282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BAD93-F43D-4B4E-AF46-035A0A538904}" type="datetimeFigureOut">
              <a:rPr lang="en-IN" smtClean="0"/>
              <a:t>04-05-2023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A2BB3-7E84-42BD-888F-8FC9CDACD5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620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web:  </a:t>
            </a:r>
            <a:r>
              <a:rPr lang="en-US" dirty="0" err="1"/>
              <a:t>nginx</a:t>
            </a:r>
            <a:r>
              <a:rPr lang="en-US" dirty="0"/>
              <a:t> is a fast webserver, generally faster than Apache</a:t>
            </a:r>
          </a:p>
          <a:p>
            <a:r>
              <a:rPr lang="en-US" dirty="0"/>
              <a:t>Queue:  </a:t>
            </a:r>
            <a:r>
              <a:rPr lang="en-US" dirty="0" err="1"/>
              <a:t>Redis</a:t>
            </a:r>
            <a:r>
              <a:rPr lang="en-US" dirty="0"/>
              <a:t> =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in-memory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structure store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used as a database, cache and message broker.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Analytics DB:  Hadoop =    Hive = Hadoop based Database,  Thrift =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ACE806-F18D-45F3-98DD-49B64CDE5D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36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0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94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64144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Vishwanath M S</a:t>
            </a:r>
          </a:p>
          <a:p>
            <a:r>
              <a:rPr lang="en-US" dirty="0"/>
              <a:t>Vishwacloudlab.org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71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958" y="286603"/>
            <a:ext cx="10058400" cy="968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958" y="1594826"/>
            <a:ext cx="1005840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1358" y="5985653"/>
            <a:ext cx="1312025" cy="365125"/>
          </a:xfrm>
        </p:spPr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508989" y="6521337"/>
            <a:ext cx="37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AE366-A93A-4958-8D96-E8A7CE13F1CB}"/>
              </a:ext>
            </a:extLst>
          </p:cNvPr>
          <p:cNvSpPr txBox="1"/>
          <p:nvPr userDrawn="1"/>
        </p:nvSpPr>
        <p:spPr>
          <a:xfrm>
            <a:off x="0" y="6506086"/>
            <a:ext cx="348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Engravers MT" panose="02090707080505020304" pitchFamily="18" charset="0"/>
              </a:rPr>
              <a:t>DEVOPS - Docker</a:t>
            </a:r>
          </a:p>
        </p:txBody>
      </p:sp>
      <p:pic>
        <p:nvPicPr>
          <p:cNvPr id="10" name="Picture 2" descr="docker - Docker Hub">
            <a:extLst>
              <a:ext uri="{FF2B5EF4-FFF2-40B4-BE49-F238E27FC236}">
                <a16:creationId xmlns:a16="http://schemas.microsoft.com/office/drawing/2014/main" id="{C39D3F97-508E-45BB-B326-41D0E725F6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166" y="0"/>
            <a:ext cx="920834" cy="82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430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6815" y="5936522"/>
            <a:ext cx="1312025" cy="365125"/>
          </a:xfrm>
        </p:spPr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08989" y="6521337"/>
            <a:ext cx="37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85000"/>
                  </a:srgbClr>
                </a:solidFill>
                <a:latin typeface="Engravers MT" panose="02090707080505020304" pitchFamily="18" charset="0"/>
              </a:rPr>
              <a:t>VISHWACLOUDLAB.com</a:t>
            </a:r>
          </a:p>
        </p:txBody>
      </p:sp>
    </p:spTree>
    <p:extLst>
      <p:ext uri="{BB962C8B-B14F-4D97-AF65-F5344CB8AC3E}">
        <p14:creationId xmlns:p14="http://schemas.microsoft.com/office/powerpoint/2010/main" val="3447242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508989" y="6521337"/>
            <a:ext cx="37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VISHWACLOUDLAB.com</a:t>
            </a:r>
          </a:p>
        </p:txBody>
      </p:sp>
    </p:spTree>
    <p:extLst>
      <p:ext uri="{BB962C8B-B14F-4D97-AF65-F5344CB8AC3E}">
        <p14:creationId xmlns:p14="http://schemas.microsoft.com/office/powerpoint/2010/main" val="2175039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508989" y="6521337"/>
            <a:ext cx="37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VISHWACLOUDLAB.com</a:t>
            </a:r>
          </a:p>
        </p:txBody>
      </p:sp>
    </p:spTree>
    <p:extLst>
      <p:ext uri="{BB962C8B-B14F-4D97-AF65-F5344CB8AC3E}">
        <p14:creationId xmlns:p14="http://schemas.microsoft.com/office/powerpoint/2010/main" val="2247208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508989" y="6521337"/>
            <a:ext cx="378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VISHWACLOUDLAB.com</a:t>
            </a:r>
          </a:p>
        </p:txBody>
      </p:sp>
    </p:spTree>
    <p:extLst>
      <p:ext uri="{BB962C8B-B14F-4D97-AF65-F5344CB8AC3E}">
        <p14:creationId xmlns:p14="http://schemas.microsoft.com/office/powerpoint/2010/main" val="2346678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85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18426226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4646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021EC1-E4B6-4332-AEF1-C7424A16BC98}" type="slidenum">
              <a:rPr lang="en-US" smtClean="0">
                <a:solidFill>
                  <a:srgbClr val="46464A"/>
                </a:solidFill>
              </a:rPr>
              <a:pPr/>
              <a:t>‹#›</a:t>
            </a:fld>
            <a:endParaRPr lang="en-US">
              <a:solidFill>
                <a:srgbClr val="46464A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297193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3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1218962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1010007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283495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3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8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1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8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6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51DDC-3D8E-441D-8B1E-684C450C1B0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8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chemeClr val="accent1">
                <a:lumMod val="5000"/>
                <a:lumOff val="9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03344B-D0D9-437D-8838-1FD1C4F164B7}" type="datetimeFigureOut">
              <a:rPr lang="en-US" smtClean="0"/>
              <a:pPr/>
              <a:t>5/4/2023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4058" y="609466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0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Thrift#cite_note-2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en.wikipedia.org/wiki/Service_(systems_architecture)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https://en.wikipedia.org/wiki/Facebook" TargetMode="External"/><Relationship Id="rId4" Type="http://schemas.openxmlformats.org/officeDocument/2006/relationships/hyperlink" Target="https://en.wikipedia.org/wiki/Remote_procedure_cal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746248"/>
          </a:xfrm>
        </p:spPr>
        <p:txBody>
          <a:bodyPr>
            <a:normAutofit/>
          </a:bodyPr>
          <a:lstStyle/>
          <a:p>
            <a:r>
              <a:rPr lang="en-US" sz="6000" dirty="0"/>
              <a:t>Docker 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3683000"/>
            <a:ext cx="10058400" cy="1915621"/>
          </a:xfrm>
        </p:spPr>
        <p:txBody>
          <a:bodyPr/>
          <a:lstStyle/>
          <a:p>
            <a:r>
              <a:rPr lang="en-US" b="1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VishwanaTH</a:t>
            </a:r>
            <a:r>
              <a:rPr lang="en-US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m s</a:t>
            </a:r>
          </a:p>
          <a:p>
            <a:r>
              <a:rPr lang="en-US" b="1">
                <a:solidFill>
                  <a:srgbClr val="0070C0"/>
                </a:solidFill>
                <a:latin typeface="Arial Rounded MT Bold" panose="020F0704030504030204" pitchFamily="34" charset="0"/>
              </a:rPr>
              <a:t>VISHWACLOUDLAB.com</a:t>
            </a:r>
            <a:endParaRPr lang="en-US" b="1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3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is an analogy that Docker use’s to let you understand….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Huh??? Container</a:t>
            </a:r>
          </a:p>
        </p:txBody>
      </p:sp>
    </p:spTree>
    <p:extLst>
      <p:ext uri="{BB962C8B-B14F-4D97-AF65-F5344CB8AC3E}">
        <p14:creationId xmlns:p14="http://schemas.microsoft.com/office/powerpoint/2010/main" val="245686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Understanding….an analogy</a:t>
            </a:r>
            <a:br>
              <a:rPr lang="en-US" dirty="0"/>
            </a:br>
            <a:r>
              <a:rPr lang="en-US" dirty="0"/>
              <a:t>…cargo transport pre-1960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43" y="1691640"/>
            <a:ext cx="10541481" cy="477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717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possibilities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87" y="1255042"/>
            <a:ext cx="9515960" cy="527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40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SOLUTION—shipping containers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8" y="1381495"/>
            <a:ext cx="11009620" cy="4620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9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solved the problem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057401"/>
            <a:ext cx="7043738" cy="382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072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 shipping is done with containers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8839200" cy="418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98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this container idea translate to our problem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51" y="1324494"/>
            <a:ext cx="8102414" cy="524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303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this container idea translate to our problem—container for code????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07" y="1618899"/>
            <a:ext cx="10597185" cy="448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512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once run anywhere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7" y="1558638"/>
            <a:ext cx="10847017" cy="4709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52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Docker supported in many Cloud platforms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7" y="1469967"/>
            <a:ext cx="10935521" cy="4781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677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080" y="286603"/>
            <a:ext cx="10058400" cy="919897"/>
          </a:xfrm>
        </p:spPr>
        <p:txBody>
          <a:bodyPr/>
          <a:lstStyle/>
          <a:p>
            <a:r>
              <a:rPr lang="en-US" b="1" dirty="0"/>
              <a:t>			Docker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DE08E7F-BE00-4446-9D44-06F2C2C5C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1461809"/>
            <a:ext cx="10962178" cy="3450696"/>
          </a:xfrm>
        </p:spPr>
        <p:txBody>
          <a:bodyPr>
            <a:normAutofit/>
          </a:bodyPr>
          <a:lstStyle/>
          <a:p>
            <a:r>
              <a:rPr lang="en-US" sz="3200" dirty="0"/>
              <a:t>Open platform for developers and system administrators to build and test cloud applications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07FD38B-C936-47AA-957D-25461F529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134" y="2479567"/>
            <a:ext cx="7371080" cy="397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02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container—developer viewpoint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58" y="3429000"/>
            <a:ext cx="9086850" cy="324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059DC4-675A-4461-AB5B-25C37F737C8C}"/>
              </a:ext>
            </a:extLst>
          </p:cNvPr>
          <p:cNvSpPr txBox="1"/>
          <p:nvPr/>
        </p:nvSpPr>
        <p:spPr>
          <a:xfrm>
            <a:off x="806335" y="1704109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Build once … run anywhere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7801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D3B27D14-ADEA-4D31-B720-4C0F3D0B9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99" y="175304"/>
            <a:ext cx="7453801" cy="6350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31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8FBC0B-EBDC-0653-CC70-6721A8F775A8}"/>
              </a:ext>
            </a:extLst>
          </p:cNvPr>
          <p:cNvSpPr/>
          <p:nvPr/>
        </p:nvSpPr>
        <p:spPr>
          <a:xfrm>
            <a:off x="2472267" y="1735667"/>
            <a:ext cx="6756400" cy="383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B214D0-E17F-6D67-AF4D-5B93B0E56938}"/>
              </a:ext>
            </a:extLst>
          </p:cNvPr>
          <p:cNvSpPr/>
          <p:nvPr/>
        </p:nvSpPr>
        <p:spPr>
          <a:xfrm>
            <a:off x="2472267" y="4360333"/>
            <a:ext cx="6756400" cy="12107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and an OS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3C9343-9C2C-56F2-CFD6-62C417ABA561}"/>
              </a:ext>
            </a:extLst>
          </p:cNvPr>
          <p:cNvSpPr/>
          <p:nvPr/>
        </p:nvSpPr>
        <p:spPr>
          <a:xfrm>
            <a:off x="2599267" y="1735667"/>
            <a:ext cx="1159933" cy="262466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 - Controller Switch</a:t>
            </a:r>
          </a:p>
          <a:p>
            <a:pPr algn="ctr"/>
            <a:r>
              <a:rPr lang="en-US" dirty="0"/>
              <a:t>1, 2 ,3</a:t>
            </a:r>
          </a:p>
          <a:p>
            <a:pPr algn="ctr"/>
            <a:r>
              <a:rPr lang="en-US" dirty="0"/>
              <a:t>MYSQL – 5.6.4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18D2C3-5E15-3398-6070-DC9B8C696E49}"/>
              </a:ext>
            </a:extLst>
          </p:cNvPr>
          <p:cNvSpPr/>
          <p:nvPr/>
        </p:nvSpPr>
        <p:spPr>
          <a:xfrm>
            <a:off x="3970867" y="1735667"/>
            <a:ext cx="1159933" cy="2624666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 - Relay Switch</a:t>
            </a:r>
          </a:p>
          <a:p>
            <a:pPr algn="ctr"/>
            <a:r>
              <a:rPr lang="en-US" dirty="0"/>
              <a:t>4, 5 ,6</a:t>
            </a:r>
          </a:p>
          <a:p>
            <a:pPr algn="ctr"/>
            <a:r>
              <a:rPr lang="en-US" dirty="0"/>
              <a:t>MYSQL-5.2.1 </a:t>
            </a:r>
          </a:p>
        </p:txBody>
      </p:sp>
    </p:spTree>
    <p:extLst>
      <p:ext uri="{BB962C8B-B14F-4D97-AF65-F5344CB8AC3E}">
        <p14:creationId xmlns:p14="http://schemas.microsoft.com/office/powerpoint/2010/main" val="368049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the Creation of Containers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62" y="1398541"/>
            <a:ext cx="10505318" cy="47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78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13" y="1472737"/>
            <a:ext cx="11259532" cy="485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867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continued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34" y="1463039"/>
            <a:ext cx="11032460" cy="473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74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588A3A-AAE1-4721-B97E-CE320077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326" y="3724882"/>
            <a:ext cx="7408333" cy="3450696"/>
          </a:xfrm>
        </p:spPr>
        <p:txBody>
          <a:bodyPr>
            <a:normAutofit/>
          </a:bodyPr>
          <a:lstStyle/>
          <a:p>
            <a:r>
              <a:rPr lang="en-US" sz="2800" dirty="0"/>
              <a:t>Static web:  </a:t>
            </a:r>
            <a:r>
              <a:rPr lang="en-US" sz="2800" dirty="0" err="1">
                <a:highlight>
                  <a:srgbClr val="FFFF00"/>
                </a:highlight>
              </a:rPr>
              <a:t>nginx</a:t>
            </a:r>
            <a:r>
              <a:rPr lang="en-US" sz="2800" dirty="0">
                <a:highlight>
                  <a:srgbClr val="FFFF00"/>
                </a:highlight>
              </a:rPr>
              <a:t> </a:t>
            </a:r>
            <a:r>
              <a:rPr lang="en-US" sz="2800" dirty="0"/>
              <a:t>is a fast webserver, generally faster than Apache</a:t>
            </a:r>
          </a:p>
          <a:p>
            <a:r>
              <a:rPr lang="en-US" sz="2800" dirty="0"/>
              <a:t>Queue:  </a:t>
            </a:r>
            <a:r>
              <a:rPr lang="en-US" sz="2800" dirty="0" err="1">
                <a:highlight>
                  <a:srgbClr val="FFFF00"/>
                </a:highlight>
              </a:rPr>
              <a:t>Redis</a:t>
            </a:r>
            <a:r>
              <a:rPr lang="en-US" sz="2800" dirty="0">
                <a:highlight>
                  <a:srgbClr val="FFFF00"/>
                </a:highlight>
              </a:rPr>
              <a:t> </a:t>
            </a:r>
            <a:r>
              <a:rPr lang="en-US" sz="2800" dirty="0"/>
              <a:t>= </a:t>
            </a:r>
            <a:r>
              <a:rPr lang="en-US" sz="2800" dirty="0">
                <a:solidFill>
                  <a:schemeClr val="tx1"/>
                </a:solidFill>
              </a:rPr>
              <a:t>in-memory </a:t>
            </a:r>
            <a:r>
              <a:rPr lang="en-US" sz="2800" b="1" dirty="0">
                <a:solidFill>
                  <a:schemeClr val="tx1"/>
                </a:solidFill>
              </a:rPr>
              <a:t>data structure store</a:t>
            </a:r>
            <a:r>
              <a:rPr lang="en-US" sz="2800" dirty="0">
                <a:solidFill>
                  <a:schemeClr val="tx1"/>
                </a:solidFill>
              </a:rPr>
              <a:t>, used as a database, </a:t>
            </a:r>
            <a:r>
              <a:rPr lang="en-US" sz="2800" b="1" dirty="0">
                <a:solidFill>
                  <a:schemeClr val="tx1"/>
                </a:solidFill>
              </a:rPr>
              <a:t>cache </a:t>
            </a:r>
            <a:r>
              <a:rPr lang="en-US" sz="2800" dirty="0">
                <a:solidFill>
                  <a:schemeClr val="tx1"/>
                </a:solidFill>
              </a:rPr>
              <a:t>and message broker.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D35DF-C893-417F-8F41-4B4B28E7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57" y="286603"/>
            <a:ext cx="10288155" cy="968440"/>
          </a:xfrm>
        </p:spPr>
        <p:txBody>
          <a:bodyPr>
            <a:normAutofit/>
          </a:bodyPr>
          <a:lstStyle/>
          <a:p>
            <a:r>
              <a:rPr lang="en-US" dirty="0"/>
              <a:t>What were some of these technologies??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F46C34-423E-4DAE-9AE5-7B7588C8F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75"/>
          <a:stretch/>
        </p:blipFill>
        <p:spPr bwMode="auto">
          <a:xfrm>
            <a:off x="1838326" y="1761067"/>
            <a:ext cx="88296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91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588A3A-AAE1-4721-B97E-CE320077E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362" y="2895600"/>
            <a:ext cx="8362845" cy="3962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Analytics DB</a:t>
            </a:r>
            <a:r>
              <a:rPr lang="en-US" sz="2800" dirty="0">
                <a:solidFill>
                  <a:schemeClr val="tx1"/>
                </a:solidFill>
              </a:rPr>
              <a:t>:  </a:t>
            </a:r>
          </a:p>
          <a:p>
            <a:pPr lvl="2"/>
            <a:r>
              <a:rPr lang="en-US" sz="1800" dirty="0">
                <a:highlight>
                  <a:srgbClr val="FFFF00"/>
                </a:highlight>
              </a:rPr>
              <a:t>Hadoop</a:t>
            </a:r>
            <a:r>
              <a:rPr lang="en-US" sz="1800" dirty="0">
                <a:solidFill>
                  <a:schemeClr val="tx1"/>
                </a:solidFill>
              </a:rPr>
              <a:t> =    </a:t>
            </a:r>
            <a:r>
              <a:rPr lang="en-US" sz="1800" dirty="0"/>
              <a:t>distributed storage and processing of dataset of big data using MapReduce programming model</a:t>
            </a:r>
            <a:endParaRPr lang="en-US" sz="1800" dirty="0">
              <a:solidFill>
                <a:schemeClr val="tx1"/>
              </a:solidFill>
            </a:endParaRP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highlight>
                  <a:srgbClr val="FFFF00"/>
                </a:highlight>
              </a:rPr>
              <a:t>Hive</a:t>
            </a:r>
            <a:r>
              <a:rPr lang="en-US" sz="1800" dirty="0">
                <a:solidFill>
                  <a:schemeClr val="tx1"/>
                </a:solidFill>
              </a:rPr>
              <a:t> = Hadoop based Database, </a:t>
            </a:r>
            <a:r>
              <a:rPr lang="en-US" sz="1800" dirty="0"/>
              <a:t>offer SQL-like interfaces with HDFS-based data</a:t>
            </a:r>
          </a:p>
          <a:p>
            <a:pPr lvl="4"/>
            <a:r>
              <a:rPr lang="en-US" sz="1800" dirty="0"/>
              <a:t> ---allows these database developers or data analysts to use Hadoop without knowing the Java programming language or MapReduce. Now, instead of challenging MapReduce code, you can design a star schema data warehouse or a normalized database. 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>
                <a:highlight>
                  <a:srgbClr val="FFFF00"/>
                </a:highlight>
              </a:rPr>
              <a:t>Thrift</a:t>
            </a:r>
            <a:r>
              <a:rPr lang="en-US" sz="1800" dirty="0">
                <a:solidFill>
                  <a:schemeClr val="tx1"/>
                </a:solidFill>
              </a:rPr>
              <a:t> = </a:t>
            </a:r>
            <a:r>
              <a:rPr lang="en-US" sz="1800" dirty="0"/>
              <a:t>used to define and create </a:t>
            </a:r>
            <a:r>
              <a:rPr lang="en-US" sz="1800" dirty="0">
                <a:hlinkClick r:id="rId2" tooltip="Service (systems architecture)"/>
              </a:rPr>
              <a:t>services</a:t>
            </a:r>
            <a:r>
              <a:rPr lang="en-US" sz="1800" dirty="0"/>
              <a:t> for numerous languages.</a:t>
            </a:r>
            <a:r>
              <a:rPr lang="en-US" sz="1800" baseline="30000" dirty="0">
                <a:hlinkClick r:id="rId3"/>
              </a:rPr>
              <a:t>[2]</a:t>
            </a:r>
            <a:endParaRPr lang="en-US" sz="1800" baseline="30000" dirty="0"/>
          </a:p>
          <a:p>
            <a:pPr lvl="4"/>
            <a:r>
              <a:rPr lang="en-US" sz="1800" dirty="0"/>
              <a:t> It is used as a </a:t>
            </a:r>
            <a:r>
              <a:rPr lang="en-US" sz="1800" dirty="0">
                <a:hlinkClick r:id="rId4" tooltip="Remote procedure call"/>
              </a:rPr>
              <a:t>remote procedure call</a:t>
            </a:r>
            <a:r>
              <a:rPr lang="en-US" sz="1800" dirty="0"/>
              <a:t> (RPC) framework and was developed at </a:t>
            </a:r>
            <a:r>
              <a:rPr lang="en-US" sz="1800" dirty="0">
                <a:hlinkClick r:id="rId5" tooltip="Facebook"/>
              </a:rPr>
              <a:t>Facebook</a:t>
            </a:r>
            <a:r>
              <a:rPr lang="en-US" sz="1800" dirty="0"/>
              <a:t> for "scalable cross-language services development".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D35DF-C893-417F-8F41-4B4B28E7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5" y="338329"/>
            <a:ext cx="9692640" cy="62793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were some of these technologies??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F46C34-423E-4DAE-9AE5-7B7588C8F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75"/>
          <a:stretch/>
        </p:blipFill>
        <p:spPr bwMode="auto">
          <a:xfrm>
            <a:off x="1270946" y="1080957"/>
            <a:ext cx="88296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85B0CB-FD3B-4A6D-BE1B-62DDB363A7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4988" y="3024447"/>
            <a:ext cx="1686128" cy="304800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CD95B1E-4061-4F8A-9472-8B2CD4BB0F32}"/>
              </a:ext>
            </a:extLst>
          </p:cNvPr>
          <p:cNvSpPr/>
          <p:nvPr/>
        </p:nvSpPr>
        <p:spPr>
          <a:xfrm>
            <a:off x="8458200" y="5639173"/>
            <a:ext cx="533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2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1" y="1219200"/>
            <a:ext cx="7408333" cy="3450696"/>
          </a:xfrm>
        </p:spPr>
        <p:txBody>
          <a:bodyPr/>
          <a:lstStyle/>
          <a:p>
            <a:r>
              <a:rPr lang="en-US" dirty="0"/>
              <a:t>Too many to consider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Looking for all kinds of solutions…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94" y="1607127"/>
            <a:ext cx="7707282" cy="499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1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 called a CONTAINER ----which is the business Docker has created.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</a:t>
            </a:r>
          </a:p>
        </p:txBody>
      </p:sp>
    </p:spTree>
    <p:extLst>
      <p:ext uri="{BB962C8B-B14F-4D97-AF65-F5344CB8AC3E}">
        <p14:creationId xmlns:p14="http://schemas.microsoft.com/office/powerpoint/2010/main" val="161068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7287</TotalTime>
  <Words>378</Words>
  <Application>Microsoft Office PowerPoint</Application>
  <PresentationFormat>Widescreen</PresentationFormat>
  <Paragraphs>46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Rounded MT Bold</vt:lpstr>
      <vt:lpstr>Calibri</vt:lpstr>
      <vt:lpstr>Calibri Light</vt:lpstr>
      <vt:lpstr>Engravers MT</vt:lpstr>
      <vt:lpstr>Office Theme</vt:lpstr>
      <vt:lpstr>Retrospect</vt:lpstr>
      <vt:lpstr>Docker Introduction</vt:lpstr>
      <vt:lpstr>   Docker</vt:lpstr>
      <vt:lpstr>Motivation for the Creation of Containers</vt:lpstr>
      <vt:lpstr>The challenge</vt:lpstr>
      <vt:lpstr>The challenge continued</vt:lpstr>
      <vt:lpstr>What were some of these technologies??</vt:lpstr>
      <vt:lpstr>What were some of these technologies??</vt:lpstr>
      <vt:lpstr>Looking for all kinds of solutions…</vt:lpstr>
      <vt:lpstr>THE ANSWER</vt:lpstr>
      <vt:lpstr>Huh??? Container</vt:lpstr>
      <vt:lpstr>Understanding….an analogy …cargo transport pre-1960</vt:lpstr>
      <vt:lpstr>What are the possibilities</vt:lpstr>
      <vt:lpstr>SOLUTION—shipping containers</vt:lpstr>
      <vt:lpstr>This solved the problem</vt:lpstr>
      <vt:lpstr>Today shipping is done with containers</vt:lpstr>
      <vt:lpstr>How does this container idea translate to our problem</vt:lpstr>
      <vt:lpstr>How does this container idea translate to our problem—container for code????</vt:lpstr>
      <vt:lpstr>Do once run anywhere</vt:lpstr>
      <vt:lpstr>Docker supported in many Cloud platforms</vt:lpstr>
      <vt:lpstr>Docker container—developer viewpoint</vt:lpstr>
      <vt:lpstr>PowerPoint Presentation</vt:lpstr>
      <vt:lpstr>PowerPoint Presentation</vt:lpstr>
    </vt:vector>
  </TitlesOfParts>
  <Company>EMC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– CodeDeploy</dc:title>
  <dc:creator>S, Vishwanath</dc:creator>
  <cp:lastModifiedBy>Vishwa M S</cp:lastModifiedBy>
  <cp:revision>40</cp:revision>
  <dcterms:created xsi:type="dcterms:W3CDTF">2018-07-27T15:06:26Z</dcterms:created>
  <dcterms:modified xsi:type="dcterms:W3CDTF">2023-05-04T08:54:49Z</dcterms:modified>
</cp:coreProperties>
</file>